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301" r:id="rId2"/>
    <p:sldId id="290" r:id="rId3"/>
    <p:sldId id="291" r:id="rId4"/>
    <p:sldId id="292" r:id="rId5"/>
    <p:sldId id="293" r:id="rId6"/>
    <p:sldId id="294" r:id="rId7"/>
    <p:sldId id="295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60939" autoAdjust="0"/>
  </p:normalViewPr>
  <p:slideViewPr>
    <p:cSldViewPr snapToGrid="0" snapToObjects="1">
      <p:cViewPr varScale="1">
        <p:scale>
          <a:sx n="78" d="100"/>
          <a:sy n="78" d="100"/>
        </p:scale>
        <p:origin x="187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29/01/2025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56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889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62422"/>
            <a:ext cx="1853022" cy="467022"/>
          </a:xfrm>
          <a:prstGeom prst="rect">
            <a:avLst/>
          </a:prstGeom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40295C94-4943-4B4D-AA30-2D186550DEAF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67768"/>
            <a:ext cx="6645558" cy="5189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67770"/>
            <a:ext cx="6645558" cy="51891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www.ncrm.ac.uk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DB10E92F-9D45-4B65-8829-15F7E725314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92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0FCBC-74E4-FF04-687C-9FF64C4A97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43844" y="1253330"/>
            <a:ext cx="11283779" cy="485942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GB" dirty="0"/>
              <a:t>Insert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1A66CB-A184-E2C1-46FB-D30A4236C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B5F3A-56BC-5DC6-0CB4-8524E9A2C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B86CD-4E2F-7998-9D71-BEA3CB33C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FA59-1A5E-4448-B365-E0C6238BD97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98539C-6D96-65DB-3617-869C4851A8E8}"/>
              </a:ext>
            </a:extLst>
          </p:cNvPr>
          <p:cNvSpPr/>
          <p:nvPr userDrawn="1"/>
        </p:nvSpPr>
        <p:spPr>
          <a:xfrm>
            <a:off x="0" y="0"/>
            <a:ext cx="12192000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121085D-5B5B-B1E9-0AE8-527D959F66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3844" y="243589"/>
            <a:ext cx="11009956" cy="427221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975064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2ACC692D-26C6-482F-96EB-2B1CB3232D3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3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E4EF860A-2715-4B07-A191-38E59E94322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7395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A12ACD97-C32F-446D-8925-DC373A3D09A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52792" cy="332023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4314986"/>
            <a:ext cx="11452792" cy="18927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2178754"/>
            <a:ext cx="5618968" cy="404932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2178754"/>
            <a:ext cx="5631494" cy="40493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78" y="2178754"/>
            <a:ext cx="5612445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78" y="3002666"/>
            <a:ext cx="5612445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252" y="2178754"/>
            <a:ext cx="5634670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252" y="3002666"/>
            <a:ext cx="5634670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2506275"/>
            <a:ext cx="11465492" cy="3711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0" y="6469694"/>
            <a:ext cx="12192000" cy="3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51" r:id="rId5"/>
    <p:sldLayoutId id="2147483650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61" r:id="rId13"/>
    <p:sldLayoutId id="2147483662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24BF3-8D71-FC41-9B7C-67362AE15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890585"/>
            <a:ext cx="11465492" cy="2384853"/>
          </a:xfrm>
        </p:spPr>
        <p:txBody>
          <a:bodyPr>
            <a:normAutofit/>
          </a:bodyPr>
          <a:lstStyle/>
          <a:p>
            <a:r>
              <a:rPr lang="en-US" sz="2900" dirty="0"/>
              <a:t>Multilevel analysis of individual heterogeneity and discriminatory accuracy (MAIHDA) – using multilevel models to study intersectionality.</a:t>
            </a:r>
            <a:br>
              <a:rPr lang="en-US" sz="2900" dirty="0"/>
            </a:br>
            <a:br>
              <a:rPr lang="en-US" sz="2900" dirty="0"/>
            </a:br>
            <a:r>
              <a:rPr lang="en-US" sz="2900" dirty="0"/>
              <a:t>Video 4 - examples and </a:t>
            </a:r>
            <a:r>
              <a:rPr lang="en-US" sz="2900" dirty="0" err="1"/>
              <a:t>visualisations</a:t>
            </a:r>
            <a:r>
              <a:rPr lang="en-US" sz="2900" dirty="0"/>
              <a:t>.</a:t>
            </a:r>
            <a:endParaRPr lang="en-GB" sz="29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52966-0829-4244-ABC0-F1A8CC7C3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4794422"/>
            <a:ext cx="11465492" cy="1736757"/>
          </a:xfrm>
        </p:spPr>
        <p:txBody>
          <a:bodyPr/>
          <a:lstStyle/>
          <a:p>
            <a:r>
              <a:rPr lang="en-GB" dirty="0"/>
              <a:t>George Leckie (University of Bristol)</a:t>
            </a:r>
            <a:br>
              <a:rPr lang="en-GB" dirty="0"/>
            </a:br>
            <a:br>
              <a:rPr lang="en-GB" sz="1600" dirty="0"/>
            </a:br>
            <a:r>
              <a:rPr lang="en-GB" sz="2400" dirty="0"/>
              <a:t>Full resource: https://www.ncrm.ac.uk/resources/online/all/?id=20849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317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312762-FB6A-49DF-CDDC-A212FDA97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98C5C-6C9C-BA26-35C8-9B3156F273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+mn-lt"/>
              </a:rPr>
              <a:t>Examples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D8DE1E8-F3D8-97A9-AA82-ABFB54D0AE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8760" y="136525"/>
            <a:ext cx="4046880" cy="6858000"/>
          </a:xfrm>
          <a:prstGeom prst="rect">
            <a:avLst/>
          </a:prstGeom>
        </p:spPr>
      </p:pic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4FF1062C-A06D-41AC-4D1B-577759257808}"/>
              </a:ext>
            </a:extLst>
          </p:cNvPr>
          <p:cNvSpPr txBox="1">
            <a:spLocks/>
          </p:cNvSpPr>
          <p:nvPr/>
        </p:nvSpPr>
        <p:spPr>
          <a:xfrm>
            <a:off x="496244" y="1405730"/>
            <a:ext cx="7084499" cy="4859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+mn-lt"/>
              </a:rPr>
              <a:t>Evans et al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Outcome variable: BMI (obesity)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Variables defining strata: </a:t>
            </a:r>
          </a:p>
          <a:p>
            <a:pPr marL="1028700" lvl="1" indent="-342900"/>
            <a:r>
              <a:rPr lang="en-GB" dirty="0">
                <a:latin typeface="+mn-lt"/>
              </a:rPr>
              <a:t>Gender (2 categories)</a:t>
            </a:r>
          </a:p>
          <a:p>
            <a:pPr marL="1028700" lvl="1" indent="-342900"/>
            <a:r>
              <a:rPr lang="en-GB" dirty="0">
                <a:latin typeface="+mn-lt"/>
              </a:rPr>
              <a:t>Ethnicity (3 categories)</a:t>
            </a:r>
          </a:p>
          <a:p>
            <a:pPr marL="1028700" lvl="1" indent="-342900"/>
            <a:r>
              <a:rPr lang="en-GB" dirty="0">
                <a:latin typeface="+mn-lt"/>
              </a:rPr>
              <a:t>Income (4 categories)</a:t>
            </a:r>
          </a:p>
          <a:p>
            <a:pPr marL="1028700" lvl="1" indent="-342900"/>
            <a:r>
              <a:rPr lang="en-GB" dirty="0">
                <a:latin typeface="+mn-lt"/>
              </a:rPr>
              <a:t>Education (4 categories)</a:t>
            </a:r>
          </a:p>
          <a:p>
            <a:pPr marL="1028700" lvl="1" indent="-342900"/>
            <a:r>
              <a:rPr lang="en-GB" dirty="0">
                <a:latin typeface="+mn-lt"/>
              </a:rPr>
              <a:t>Age (4 categories)</a:t>
            </a:r>
          </a:p>
          <a:p>
            <a:pPr marL="1028700" lvl="1" indent="-342900"/>
            <a:endParaRPr lang="en-GB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Potentially 2*3*4*4*4 = 385 strata (but some might be empty)</a:t>
            </a:r>
          </a:p>
          <a:p>
            <a:pPr marL="342900" indent="-342900"/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6974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312762-FB6A-49DF-CDDC-A212FDA97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98C5C-6C9C-BA26-35C8-9B3156F273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+mn-lt"/>
              </a:rPr>
              <a:t>Examples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D8DE1E8-F3D8-97A9-AA82-ABFB54D0AE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8760" y="136525"/>
            <a:ext cx="4046880" cy="6858000"/>
          </a:xfrm>
          <a:prstGeom prst="rect">
            <a:avLst/>
          </a:prstGeom>
        </p:spPr>
      </p:pic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4FF1062C-A06D-41AC-4D1B-577759257808}"/>
              </a:ext>
            </a:extLst>
          </p:cNvPr>
          <p:cNvSpPr txBox="1">
            <a:spLocks/>
          </p:cNvSpPr>
          <p:nvPr/>
        </p:nvSpPr>
        <p:spPr>
          <a:xfrm>
            <a:off x="496245" y="1405730"/>
            <a:ext cx="6827502" cy="4859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+mn-lt"/>
              </a:rPr>
              <a:t>Evans et al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How multiplicative are the effects of these variables?</a:t>
            </a:r>
          </a:p>
          <a:p>
            <a:pPr marL="1028700" lvl="1" indent="-342900"/>
            <a:r>
              <a:rPr lang="en-GB" dirty="0">
                <a:latin typeface="+mn-lt"/>
              </a:rPr>
              <a:t>See how strata-level variance reduces when main effects are controlled for</a:t>
            </a:r>
          </a:p>
          <a:p>
            <a:pPr marL="1028700" lvl="1" indent="-342900"/>
            <a:r>
              <a:rPr lang="en-GB" dirty="0">
                <a:latin typeface="+mn-lt"/>
              </a:rPr>
              <a:t>Answer: about 35% multiplicative (so 65% additive)</a:t>
            </a:r>
          </a:p>
          <a:p>
            <a:pPr marL="1028700" lvl="1" indent="-342900"/>
            <a:endParaRPr lang="en-GB" dirty="0"/>
          </a:p>
          <a:p>
            <a:pPr marL="342900" indent="-342900"/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9377369-3645-687F-7192-6E14B0CE9C9D}"/>
              </a:ext>
            </a:extLst>
          </p:cNvPr>
          <p:cNvSpPr/>
          <p:nvPr/>
        </p:nvSpPr>
        <p:spPr>
          <a:xfrm>
            <a:off x="8009698" y="5528344"/>
            <a:ext cx="3935431" cy="38589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47BB418-E321-1556-B435-3F5F51F02F01}"/>
              </a:ext>
            </a:extLst>
          </p:cNvPr>
          <p:cNvSpPr/>
          <p:nvPr/>
        </p:nvSpPr>
        <p:spPr>
          <a:xfrm>
            <a:off x="7760324" y="6112759"/>
            <a:ext cx="3935431" cy="34719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85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312762-FB6A-49DF-CDDC-A212FDA97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98C5C-6C9C-BA26-35C8-9B3156F273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+mn-lt"/>
              </a:rPr>
              <a:t>Examples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4FF1062C-A06D-41AC-4D1B-577759257808}"/>
              </a:ext>
            </a:extLst>
          </p:cNvPr>
          <p:cNvSpPr txBox="1">
            <a:spLocks/>
          </p:cNvSpPr>
          <p:nvPr/>
        </p:nvSpPr>
        <p:spPr>
          <a:xfrm>
            <a:off x="496245" y="1405730"/>
            <a:ext cx="4805597" cy="4859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+mn-lt"/>
              </a:rPr>
              <a:t>Evans et al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Plotting individual residuals – tricky when there are so many of them!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Here – plotted by “</a:t>
            </a:r>
            <a:r>
              <a:rPr lang="en-GB" dirty="0" err="1">
                <a:latin typeface="+mn-lt"/>
              </a:rPr>
              <a:t>supercategories</a:t>
            </a:r>
            <a:r>
              <a:rPr lang="en-GB" dirty="0">
                <a:latin typeface="+mn-lt"/>
              </a:rPr>
              <a:t>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But require decisions to be made about what you show – that is: which variables to divide things by</a:t>
            </a:r>
          </a:p>
          <a:p>
            <a:pPr marL="1028700" lvl="1" indent="-342900"/>
            <a:endParaRPr lang="en-GB" dirty="0"/>
          </a:p>
          <a:p>
            <a:pPr marL="342900" indent="-342900"/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918E65-42B5-65E7-1D18-A4DB3C0496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3257" y="0"/>
            <a:ext cx="65447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831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312762-FB6A-49DF-CDDC-A212FDA97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98C5C-6C9C-BA26-35C8-9B3156F273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Examples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4FF1062C-A06D-41AC-4D1B-577759257808}"/>
              </a:ext>
            </a:extLst>
          </p:cNvPr>
          <p:cNvSpPr txBox="1">
            <a:spLocks/>
          </p:cNvSpPr>
          <p:nvPr/>
        </p:nvSpPr>
        <p:spPr>
          <a:xfrm>
            <a:off x="496245" y="1405731"/>
            <a:ext cx="4304891" cy="213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Other examples (Evans 2019) – but again, requires decisions about how to group…</a:t>
            </a:r>
          </a:p>
          <a:p>
            <a:pPr marL="342900" indent="-342900"/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4F9E532-F898-06F0-017C-65627DBAB0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07" y="146264"/>
            <a:ext cx="6545677" cy="34639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7F7A907-708E-363F-9E65-B0FB4F6E976F}"/>
              </a:ext>
            </a:extLst>
          </p:cNvPr>
          <p:cNvSpPr txBox="1"/>
          <p:nvPr/>
        </p:nvSpPr>
        <p:spPr>
          <a:xfrm>
            <a:off x="343844" y="3521584"/>
            <a:ext cx="1200270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Important: consider whether you want to report the residuals from model 1 or model 2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Model 1 residuals: these are full predictions (but better: make predictions from model 2 that include both fixed and random part)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Model 2 residuals: These are the multiplicative part only, and are more tricky to interpret than the full predictions – </a:t>
            </a:r>
            <a:r>
              <a:rPr lang="en-GB" sz="2400" dirty="0" err="1"/>
              <a:t>ie</a:t>
            </a:r>
            <a:r>
              <a:rPr lang="en-GB" sz="2400" dirty="0"/>
              <a:t> they are the differentials from the main effects (</a:t>
            </a:r>
            <a:r>
              <a:rPr lang="en-GB" sz="2400" dirty="0" err="1"/>
              <a:t>eg</a:t>
            </a:r>
            <a:r>
              <a:rPr lang="en-GB" sz="2400" dirty="0"/>
              <a:t>: is a strata more disadvantaged than we’d expect given the combination of additive disadvantages that they have)</a:t>
            </a:r>
          </a:p>
        </p:txBody>
      </p:sp>
    </p:spTree>
    <p:extLst>
      <p:ext uri="{BB962C8B-B14F-4D97-AF65-F5344CB8AC3E}">
        <p14:creationId xmlns:p14="http://schemas.microsoft.com/office/powerpoint/2010/main" val="672589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312762-FB6A-49DF-CDDC-A212FDA97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/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98C5C-6C9C-BA26-35C8-9B3156F273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Examples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4FF1062C-A06D-41AC-4D1B-577759257808}"/>
              </a:ext>
            </a:extLst>
          </p:cNvPr>
          <p:cNvSpPr txBox="1">
            <a:spLocks/>
          </p:cNvSpPr>
          <p:nvPr/>
        </p:nvSpPr>
        <p:spPr>
          <a:xfrm>
            <a:off x="496245" y="1405731"/>
            <a:ext cx="4805597" cy="213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+mn-lt"/>
              </a:rPr>
              <a:t>Holman et al (2019) – these are actually predictions from a standard regression model (the comparison of model 1 and model 2 showed no multiplicative effects)</a:t>
            </a:r>
          </a:p>
          <a:p>
            <a:pPr marL="342900" indent="-342900"/>
            <a:endParaRPr lang="en-GB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4D7C6AF-A85C-D486-AC8F-6490A73C0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1202" y="111359"/>
            <a:ext cx="4686954" cy="678274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FE7F7D0-C4ED-7909-081D-DC74F8AC90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870" y="3826192"/>
            <a:ext cx="6439799" cy="2000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105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2D7835-CED7-485B-D511-42F57C220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7AA6D0-1D80-2469-7690-5C387C2DCA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Examples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AB0CF2-4304-0950-EF95-0914E812E9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050" y="670810"/>
            <a:ext cx="11694216" cy="5924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403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DE1CC-6C8C-4027-9712-5F5758E9770C}"/>
              </a:ext>
            </a:extLst>
          </p:cNvPr>
          <p:cNvSpPr txBox="1"/>
          <p:nvPr/>
        </p:nvSpPr>
        <p:spPr>
          <a:xfrm>
            <a:off x="0" y="359797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www.ncrm.ac.uk</a:t>
            </a:r>
          </a:p>
        </p:txBody>
      </p:sp>
    </p:spTree>
    <p:extLst>
      <p:ext uri="{BB962C8B-B14F-4D97-AF65-F5344CB8AC3E}">
        <p14:creationId xmlns:p14="http://schemas.microsoft.com/office/powerpoint/2010/main" val="3383485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</TotalTime>
  <Words>346</Words>
  <Application>Microsoft Office PowerPoint</Application>
  <PresentationFormat>Widescreen</PresentationFormat>
  <Paragraphs>36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Source Sans Pro</vt:lpstr>
      <vt:lpstr>Office Theme</vt:lpstr>
      <vt:lpstr>Multilevel analysis of individual heterogeneity and discriminatory accuracy (MAIHDA) – using multilevel models to study intersectionality.  Video 4 - examples and visualisations.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Gil Dekel</cp:lastModifiedBy>
  <cp:revision>34</cp:revision>
  <dcterms:created xsi:type="dcterms:W3CDTF">2020-05-12T14:44:09Z</dcterms:created>
  <dcterms:modified xsi:type="dcterms:W3CDTF">2025-01-29T10:30:37Z</dcterms:modified>
</cp:coreProperties>
</file>